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49" r:id="rId2"/>
    <p:sldId id="373" r:id="rId3"/>
    <p:sldId id="356" r:id="rId4"/>
    <p:sldId id="357" r:id="rId5"/>
    <p:sldId id="350" r:id="rId6"/>
    <p:sldId id="358" r:id="rId7"/>
    <p:sldId id="359" r:id="rId8"/>
    <p:sldId id="370" r:id="rId9"/>
    <p:sldId id="371" r:id="rId10"/>
    <p:sldId id="351" r:id="rId11"/>
    <p:sldId id="360" r:id="rId12"/>
    <p:sldId id="361" r:id="rId13"/>
    <p:sldId id="372" r:id="rId14"/>
    <p:sldId id="352" r:id="rId15"/>
    <p:sldId id="362" r:id="rId16"/>
    <p:sldId id="363" r:id="rId17"/>
    <p:sldId id="353" r:id="rId18"/>
    <p:sldId id="364" r:id="rId19"/>
    <p:sldId id="365" r:id="rId20"/>
    <p:sldId id="354" r:id="rId21"/>
    <p:sldId id="366" r:id="rId22"/>
    <p:sldId id="367" r:id="rId23"/>
    <p:sldId id="355" r:id="rId24"/>
    <p:sldId id="368" r:id="rId25"/>
    <p:sldId id="369" r:id="rId26"/>
    <p:sldId id="276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1FF01"/>
    <a:srgbClr val="00CC00"/>
    <a:srgbClr val="0033CC"/>
    <a:srgbClr val="008000"/>
    <a:srgbClr val="0000FF"/>
    <a:srgbClr val="003399"/>
    <a:srgbClr val="00FF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7714" autoAdjust="0"/>
  </p:normalViewPr>
  <p:slideViewPr>
    <p:cSldViewPr>
      <p:cViewPr>
        <p:scale>
          <a:sx n="50" d="100"/>
          <a:sy n="50" d="100"/>
        </p:scale>
        <p:origin x="-2299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10247126-E724-4A32-A95E-9C2F8F985A36}" type="datetimeFigureOut">
              <a:rPr lang="en-GB"/>
              <a:pPr>
                <a:defRPr/>
              </a:pPr>
              <a:t>23/05/2018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0A37AFEC-FDDF-4E1E-BF8F-AAF2D9BBF111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411940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  <p:sp>
        <p:nvSpPr>
          <p:cNvPr id="2765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en-US" smtClean="0"/>
              <a:t>Trade Facilitation Negotiations</a:t>
            </a: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en-US" smtClean="0"/>
              <a:t>Session 15, 27 Sept 07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E1AF384-362B-4D85-B842-159C4BAC977C}" type="slidenum">
              <a:rPr lang="fr-FR" altLang="en-US" smtClean="0"/>
              <a:pPr>
                <a:spcBef>
                  <a:spcPct val="0"/>
                </a:spcBef>
              </a:pPr>
              <a:t>26</a:t>
            </a:fld>
            <a:endParaRPr lang="fr-F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D4C13-EE8B-4E4E-AC1A-1BEA7B48FD8E}" type="datetimeFigureOut">
              <a:rPr lang="en-GB"/>
              <a:pPr>
                <a:defRPr/>
              </a:pPr>
              <a:t>23/05/2018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4AA77-CB79-4C4B-8C37-BD5C6288ADFA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402991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933E4-AD07-4C9F-91FD-8D17C26EE5B7}" type="datetimeFigureOut">
              <a:rPr lang="en-GB"/>
              <a:pPr>
                <a:defRPr/>
              </a:pPr>
              <a:t>23/05/2018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325E-642D-46D2-9655-9F13118A0558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263845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722E-248A-4352-BBF7-B7BC65130C04}" type="datetimeFigureOut">
              <a:rPr lang="en-GB"/>
              <a:pPr>
                <a:defRPr/>
              </a:pPr>
              <a:t>23/05/2018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6C2B6-72A4-4713-BE9F-97153C34ECAF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201754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8698-4853-48FD-B9AE-BB6BFD8A07C6}" type="datetimeFigureOut">
              <a:rPr lang="en-GB"/>
              <a:pPr>
                <a:defRPr/>
              </a:pPr>
              <a:t>23/05/2018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59C8-C320-4953-8C70-8A6B2EF290BB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367891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E35E-1030-422C-8FF9-3AC9F247CBBA}" type="datetimeFigureOut">
              <a:rPr lang="en-GB"/>
              <a:pPr>
                <a:defRPr/>
              </a:pPr>
              <a:t>23/05/2018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A3E3-2183-4DFC-91EC-A3985555FDB9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363548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DDA18-2877-4C32-B9B6-2AC912C1482C}" type="datetimeFigureOut">
              <a:rPr lang="en-GB"/>
              <a:pPr>
                <a:defRPr/>
              </a:pPr>
              <a:t>23/05/2018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8C5B5-B383-4E71-AB57-22476682C817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18761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F68F9-6229-4D99-867E-43CA60A2038F}" type="datetimeFigureOut">
              <a:rPr lang="en-GB"/>
              <a:pPr>
                <a:defRPr/>
              </a:pPr>
              <a:t>23/05/2018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65A47-A5D5-43BB-BADB-EBE0A99CE3F8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420214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CC67-ED86-4CAC-8FE2-06FFCEED3BBD}" type="datetimeFigureOut">
              <a:rPr lang="en-GB"/>
              <a:pPr>
                <a:defRPr/>
              </a:pPr>
              <a:t>23/05/2018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F2325-A1F2-4BBD-B919-F12A3F5DDE9D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35699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4462-7A99-467E-B11E-E74B0441C70B}" type="datetimeFigureOut">
              <a:rPr lang="en-GB"/>
              <a:pPr>
                <a:defRPr/>
              </a:pPr>
              <a:t>23/05/2018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7930F-6B8C-4CB5-9DDF-53BAD4EDAE24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121695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C2133-20CC-4EC4-B2A3-66ACC01069FB}" type="datetimeFigureOut">
              <a:rPr lang="en-GB"/>
              <a:pPr>
                <a:defRPr/>
              </a:pPr>
              <a:t>23/05/2018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A209-85BE-4304-81FA-732421797439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108733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FA58C-24CE-499A-9227-928B34FA26A0}" type="datetimeFigureOut">
              <a:rPr lang="en-GB"/>
              <a:pPr>
                <a:defRPr/>
              </a:pPr>
              <a:t>23/05/2018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2690-2D5D-48DC-98A9-14BEA3CBAD19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28370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O" smtClean="0"/>
              <a:t>Click to edit Master title style</a:t>
            </a:r>
            <a:endParaRPr lang="en-GB" altLang="es-CO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O" smtClean="0"/>
              <a:t>Click to edit Master text styles</a:t>
            </a:r>
          </a:p>
          <a:p>
            <a:pPr lvl="1"/>
            <a:r>
              <a:rPr lang="en-US" altLang="es-CO" smtClean="0"/>
              <a:t>Second level</a:t>
            </a:r>
          </a:p>
          <a:p>
            <a:pPr lvl="2"/>
            <a:r>
              <a:rPr lang="en-US" altLang="es-CO" smtClean="0"/>
              <a:t>Third level</a:t>
            </a:r>
          </a:p>
          <a:p>
            <a:pPr lvl="3"/>
            <a:r>
              <a:rPr lang="en-US" altLang="es-CO" smtClean="0"/>
              <a:t>Fourth level</a:t>
            </a:r>
          </a:p>
          <a:p>
            <a:pPr lvl="4"/>
            <a:r>
              <a:rPr lang="en-US" altLang="es-CO" smtClean="0"/>
              <a:t>Fifth level</a:t>
            </a:r>
            <a:endParaRPr lang="en-GB" altLang="es-CO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59F588-8A97-42A3-9A8D-96FD31956C43}" type="datetimeFigureOut">
              <a:rPr lang="en-GB"/>
              <a:pPr>
                <a:defRPr/>
              </a:pPr>
              <a:t>23/05/2018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5AAA4296-605F-4CCC-8196-C470EEF32C24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Image result for America La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41081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8509491">
            <a:off x="248564" y="1747719"/>
            <a:ext cx="418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000" b="1" dirty="0" smtClean="0"/>
              <a:t>¿Y América Latina?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251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135" y="215205"/>
            <a:ext cx="88009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10.1 (Formalidades) y 10.2 (aceptación de copias)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2" t="85182"/>
          <a:stretch/>
        </p:blipFill>
        <p:spPr bwMode="auto">
          <a:xfrm>
            <a:off x="747713" y="5872955"/>
            <a:ext cx="5805487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 descr="D:\Users\Santana\Downloads\chart (15).png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" y="1600200"/>
            <a:ext cx="507492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3697069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600" b="1" dirty="0" smtClean="0"/>
              <a:t>10.1</a:t>
            </a:r>
            <a:endParaRPr lang="en-US" sz="3600" b="1" dirty="0"/>
          </a:p>
        </p:txBody>
      </p:sp>
      <p:pic>
        <p:nvPicPr>
          <p:cNvPr id="45059" name="Picture 3" descr="D:\Users\Santana\Downloads\chart (16).png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905000"/>
            <a:ext cx="45720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01432" y="3810000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600" b="1" dirty="0" smtClean="0"/>
              <a:t>10.2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626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3210" y="1447800"/>
            <a:ext cx="7454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b="1" dirty="0" smtClean="0">
                <a:solidFill>
                  <a:srgbClr val="FF0000"/>
                </a:solidFill>
              </a:rPr>
              <a:t>¿Cuáles países Latinoamericanos notificaron categoría C?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135" y="215205"/>
            <a:ext cx="88009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10.1 (Formalidades) y 10.2 (aceptación de copias)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44150" y="2514600"/>
            <a:ext cx="16750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>
                <a:solidFill>
                  <a:srgbClr val="FF0000"/>
                </a:solidFill>
              </a:rPr>
              <a:t>10.1</a:t>
            </a:r>
          </a:p>
          <a:p>
            <a:pPr algn="ctr"/>
            <a:r>
              <a:rPr lang="es-CR" sz="2800" b="1" dirty="0" smtClean="0"/>
              <a:t>Bolivia</a:t>
            </a:r>
          </a:p>
          <a:p>
            <a:pPr algn="ctr"/>
            <a:r>
              <a:rPr lang="es-CR" sz="2800" b="1" dirty="0" smtClean="0"/>
              <a:t>Honduras</a:t>
            </a:r>
          </a:p>
          <a:p>
            <a:pPr algn="ctr"/>
            <a:r>
              <a:rPr lang="es-CR" sz="2800" b="1" dirty="0" smtClean="0"/>
              <a:t>Nicaragua</a:t>
            </a:r>
          </a:p>
          <a:p>
            <a:pPr algn="ctr"/>
            <a:r>
              <a:rPr lang="es-CR" sz="2800" b="1" dirty="0" smtClean="0"/>
              <a:t>Paraguay</a:t>
            </a:r>
          </a:p>
          <a:p>
            <a:pPr algn="ctr"/>
            <a:r>
              <a:rPr lang="es-CR" sz="2800" b="1" dirty="0" smtClean="0"/>
              <a:t>Perú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48013" y="2514600"/>
            <a:ext cx="17042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>
                <a:solidFill>
                  <a:srgbClr val="FF0000"/>
                </a:solidFill>
              </a:rPr>
              <a:t>1</a:t>
            </a:r>
            <a:r>
              <a:rPr lang="es-CR" sz="2800" b="1" dirty="0" smtClean="0">
                <a:solidFill>
                  <a:srgbClr val="FF0000"/>
                </a:solidFill>
              </a:rPr>
              <a:t>0.2</a:t>
            </a:r>
          </a:p>
          <a:p>
            <a:pPr algn="ctr"/>
            <a:r>
              <a:rPr lang="es-CR" sz="2800" b="1" dirty="0" smtClean="0"/>
              <a:t>Costa Rica</a:t>
            </a:r>
          </a:p>
          <a:p>
            <a:pPr algn="ctr"/>
            <a:r>
              <a:rPr lang="es-CR" sz="2800" b="1" dirty="0" smtClean="0"/>
              <a:t>Honduras</a:t>
            </a:r>
          </a:p>
        </p:txBody>
      </p:sp>
    </p:spTree>
    <p:extLst>
      <p:ext uri="{BB962C8B-B14F-4D97-AF65-F5344CB8AC3E}">
        <p14:creationId xmlns:p14="http://schemas.microsoft.com/office/powerpoint/2010/main" val="37608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4940" y="215205"/>
            <a:ext cx="58233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10.1 (Formalidades) 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pic>
        <p:nvPicPr>
          <p:cNvPr id="6" name="Picture 2" descr="D:\Users\Santana\Downloads\chart (26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9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4940" y="215205"/>
            <a:ext cx="58233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10.2 (aceptación de copias)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pic>
        <p:nvPicPr>
          <p:cNvPr id="60419" name="Picture 3" descr="D:\Users\Santana\Downloads\chart (27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0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8896" y="215205"/>
            <a:ext cx="59554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7.6 (plazos medios de levante)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2" t="85182"/>
          <a:stretch/>
        </p:blipFill>
        <p:spPr bwMode="auto">
          <a:xfrm>
            <a:off x="747713" y="5872955"/>
            <a:ext cx="5805487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 descr="D:\Users\Santana\Downloads\chart (17)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6" t="31001" r="6501" b="26249"/>
          <a:stretch/>
        </p:blipFill>
        <p:spPr bwMode="auto">
          <a:xfrm>
            <a:off x="341786" y="1600200"/>
            <a:ext cx="864981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6225" y="4133165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600" b="1" dirty="0" smtClean="0"/>
              <a:t>7.6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459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3210" y="1447800"/>
            <a:ext cx="7454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b="1" dirty="0" smtClean="0">
                <a:solidFill>
                  <a:srgbClr val="FF0000"/>
                </a:solidFill>
              </a:rPr>
              <a:t>¿Cuáles países Latinoamericanos notificaron categoría C?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8896" y="215205"/>
            <a:ext cx="59554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7.6 (plazos medios de levante)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160" y="2209800"/>
            <a:ext cx="854964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8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8896" y="215205"/>
            <a:ext cx="59554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7.6 (plazos medios de levante)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pic>
        <p:nvPicPr>
          <p:cNvPr id="61442" name="Picture 2" descr="D:\Users\Santana\Downloads\chart (28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9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8896" y="215205"/>
            <a:ext cx="59554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7.7 (Operador Autorizado)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2" t="85182"/>
          <a:stretch/>
        </p:blipFill>
        <p:spPr bwMode="auto">
          <a:xfrm>
            <a:off x="747713" y="5872955"/>
            <a:ext cx="5805487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6" name="Picture 2" descr="D:\Users\Santana\Downloads\chart (18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080" y="1447800"/>
            <a:ext cx="8623762" cy="321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33825" y="3886200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600" b="1" dirty="0" smtClean="0"/>
              <a:t>7.7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432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3210" y="1447800"/>
            <a:ext cx="7454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b="1" dirty="0" smtClean="0">
                <a:solidFill>
                  <a:srgbClr val="FF0000"/>
                </a:solidFill>
              </a:rPr>
              <a:t>¿Cuáles países Latinoamericanos notificaron categoría C?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8896" y="215205"/>
            <a:ext cx="59554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7.7 (Operador Autorizado)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1939944"/>
            <a:ext cx="8839200" cy="424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8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8896" y="215205"/>
            <a:ext cx="59554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7.7 (Operador Autorizado)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pic>
        <p:nvPicPr>
          <p:cNvPr id="62466" name="Picture 2" descr="D:\Users\Santana\Downloads\chart (29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663"/>
            <a:ext cx="9144000" cy="50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9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6188" y="215205"/>
            <a:ext cx="69408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1.3 del AFC: Servicios de información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pic>
        <p:nvPicPr>
          <p:cNvPr id="41987" name="Picture 3" descr="D:\Users\Santana\Downloads\chart (10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999" y="1219200"/>
            <a:ext cx="837544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2" t="85182"/>
          <a:stretch/>
        </p:blipFill>
        <p:spPr bwMode="auto">
          <a:xfrm>
            <a:off x="747713" y="5872955"/>
            <a:ext cx="5805487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6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7834" y="215205"/>
            <a:ext cx="71776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8 (Cooper. </a:t>
            </a:r>
            <a:r>
              <a:rPr lang="es-CR" sz="2800" b="1" dirty="0"/>
              <a:t>d</a:t>
            </a:r>
            <a:r>
              <a:rPr lang="es-CR" sz="2800" b="1" dirty="0" smtClean="0"/>
              <a:t>e organismos </a:t>
            </a:r>
            <a:r>
              <a:rPr lang="es-CR" sz="2800" b="1" dirty="0"/>
              <a:t>e</a:t>
            </a:r>
            <a:r>
              <a:rPr lang="es-CR" sz="2800" b="1" dirty="0" smtClean="0"/>
              <a:t>n frontera)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2" t="85182"/>
          <a:stretch/>
        </p:blipFill>
        <p:spPr bwMode="auto">
          <a:xfrm>
            <a:off x="747713" y="5872955"/>
            <a:ext cx="5805487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0" name="Picture 2" descr="D:\Users\Santana\Downloads\chart (19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95400"/>
            <a:ext cx="9077512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8896" y="38862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600" b="1" dirty="0" smtClean="0"/>
              <a:t>8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973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3210" y="1447800"/>
            <a:ext cx="7454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b="1" dirty="0" smtClean="0">
                <a:solidFill>
                  <a:srgbClr val="FF0000"/>
                </a:solidFill>
              </a:rPr>
              <a:t>¿Cuáles países Latinoamericanos notificaron categoría C?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834" y="215205"/>
            <a:ext cx="71776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8 (Cooper. </a:t>
            </a:r>
            <a:r>
              <a:rPr lang="es-CR" sz="2800" b="1" dirty="0"/>
              <a:t>d</a:t>
            </a:r>
            <a:r>
              <a:rPr lang="es-CR" sz="2800" b="1" dirty="0" smtClean="0"/>
              <a:t>e organismos </a:t>
            </a:r>
            <a:r>
              <a:rPr lang="es-CR" sz="2800" b="1" dirty="0"/>
              <a:t>e</a:t>
            </a:r>
            <a:r>
              <a:rPr lang="es-CR" sz="2800" b="1" dirty="0" smtClean="0"/>
              <a:t>n frontera)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2362200"/>
            <a:ext cx="810857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8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834" y="215205"/>
            <a:ext cx="71776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8 (Cooper. </a:t>
            </a:r>
            <a:r>
              <a:rPr lang="es-CR" sz="2800" b="1" dirty="0"/>
              <a:t>d</a:t>
            </a:r>
            <a:r>
              <a:rPr lang="es-CR" sz="2800" b="1" dirty="0" smtClean="0"/>
              <a:t>e organismos </a:t>
            </a:r>
            <a:r>
              <a:rPr lang="es-CR" sz="2800" b="1" dirty="0"/>
              <a:t>e</a:t>
            </a:r>
            <a:r>
              <a:rPr lang="es-CR" sz="2800" b="1" dirty="0" smtClean="0"/>
              <a:t>n frontera)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pic>
        <p:nvPicPr>
          <p:cNvPr id="63490" name="Picture 2" descr="D:\Users\Santana\Downloads\chart (30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9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4943" y="215205"/>
            <a:ext cx="58233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10.4 (Ventanilla Única)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2" t="85182"/>
          <a:stretch/>
        </p:blipFill>
        <p:spPr bwMode="auto">
          <a:xfrm>
            <a:off x="747713" y="5872955"/>
            <a:ext cx="5805487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4" name="Picture 2" descr="D:\Users\Santana\Downloads\chart (20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17320"/>
            <a:ext cx="913078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4078069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600" b="1" dirty="0" smtClean="0"/>
              <a:t>10.4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7580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3210" y="1447800"/>
            <a:ext cx="7454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b="1" dirty="0" smtClean="0">
                <a:solidFill>
                  <a:srgbClr val="FF0000"/>
                </a:solidFill>
              </a:rPr>
              <a:t>¿Cuáles países Latinoamericanos notificaron categoría C?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4943" y="215205"/>
            <a:ext cx="58233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10.4 (Ventanilla Única)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765" y="1981200"/>
            <a:ext cx="761103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8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4943" y="215205"/>
            <a:ext cx="58233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10.4 (Ventanilla Única)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pic>
        <p:nvPicPr>
          <p:cNvPr id="64514" name="Picture 2" descr="D:\Users\Santana\Downloads\chart (3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9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1722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713D0FF-A6F8-4FF5-943B-B4D72F81E0EF}" type="slidenum">
              <a:rPr lang="en-GB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1902" y="2286000"/>
            <a:ext cx="398006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4800" b="1" dirty="0" smtClean="0"/>
              <a:t>¡Gracias!</a:t>
            </a:r>
          </a:p>
          <a:p>
            <a:pPr algn="ctr"/>
            <a:endParaRPr lang="es-CR" sz="4800" b="1" dirty="0"/>
          </a:p>
          <a:p>
            <a:pPr algn="ctr"/>
            <a:r>
              <a:rPr lang="es-CR" sz="3200" b="1" dirty="0" smtClean="0">
                <a:solidFill>
                  <a:schemeClr val="bg1">
                    <a:lumMod val="75000"/>
                  </a:schemeClr>
                </a:solidFill>
              </a:rPr>
              <a:t>Roy.Santana@wto.org</a:t>
            </a:r>
            <a:endParaRPr lang="en-U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6188" y="215205"/>
            <a:ext cx="69408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1.3 del AFC: Servicios de información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03210" y="1447800"/>
            <a:ext cx="7454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b="1" dirty="0" smtClean="0">
                <a:solidFill>
                  <a:srgbClr val="FF0000"/>
                </a:solidFill>
              </a:rPr>
              <a:t>¿Cuáles países Latinoamericanos notificaron categoría C?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2377440"/>
            <a:ext cx="8138938" cy="303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3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6188" y="215205"/>
            <a:ext cx="69408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1.3 del AFC: Servicios de información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pic>
        <p:nvPicPr>
          <p:cNvPr id="56322" name="Picture 2" descr="D:\Users\Santana\Downloads\chart (2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5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323" y="215205"/>
            <a:ext cx="83426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5 del AFC: Controles o inspecciones reforzados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713" y="5872955"/>
            <a:ext cx="5805487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3352800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600" b="1" dirty="0" smtClean="0"/>
              <a:t>5.1</a:t>
            </a:r>
            <a:endParaRPr lang="en-US" sz="3600" b="1" dirty="0"/>
          </a:p>
        </p:txBody>
      </p:sp>
      <p:pic>
        <p:nvPicPr>
          <p:cNvPr id="44035" name="Picture 3" descr="D:\Users\Santana\Downloads\chart (12)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3000" y="1752600"/>
            <a:ext cx="4127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600" y="3352799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600" b="1" dirty="0" smtClean="0"/>
              <a:t>5.2</a:t>
            </a:r>
            <a:endParaRPr lang="en-US" sz="3600" b="1" dirty="0"/>
          </a:p>
        </p:txBody>
      </p:sp>
      <p:pic>
        <p:nvPicPr>
          <p:cNvPr id="44036" name="Picture 4" descr="D:\Users\Santana\Downloads\chart (13)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7400" y="4017791"/>
            <a:ext cx="5207000" cy="206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72025" y="5297269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600" b="1" dirty="0" smtClean="0"/>
              <a:t>5.3</a:t>
            </a:r>
            <a:endParaRPr lang="en-US" sz="3600" b="1" dirty="0"/>
          </a:p>
        </p:txBody>
      </p:sp>
      <p:pic>
        <p:nvPicPr>
          <p:cNvPr id="44037" name="Picture 5" descr="D:\Users\Santana\Downloads\chart (14).png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768927"/>
            <a:ext cx="4800600" cy="21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3210" y="1447800"/>
            <a:ext cx="7454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b="1" dirty="0" smtClean="0">
                <a:solidFill>
                  <a:srgbClr val="FF0000"/>
                </a:solidFill>
              </a:rPr>
              <a:t>¿Cuáles países Latinoamericanos notificaron categoría C?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323" y="215205"/>
            <a:ext cx="83426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5 del AFC: Controles o inspecciones reforzados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499360"/>
            <a:ext cx="16750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>
                <a:solidFill>
                  <a:srgbClr val="FF0000"/>
                </a:solidFill>
              </a:rPr>
              <a:t>5.1</a:t>
            </a:r>
          </a:p>
          <a:p>
            <a:pPr algn="ctr"/>
            <a:r>
              <a:rPr lang="es-CR" sz="2800" b="1" dirty="0" smtClean="0"/>
              <a:t>Honduras</a:t>
            </a:r>
          </a:p>
          <a:p>
            <a:pPr algn="ctr"/>
            <a:r>
              <a:rPr lang="es-CR" sz="2800" b="1" dirty="0" smtClean="0"/>
              <a:t>Nicaragua</a:t>
            </a:r>
          </a:p>
          <a:p>
            <a:pPr algn="ctr"/>
            <a:r>
              <a:rPr lang="es-CR" sz="2800" b="1" dirty="0" smtClean="0"/>
              <a:t>Perú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00789" y="2499360"/>
            <a:ext cx="16210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>
                <a:solidFill>
                  <a:srgbClr val="FF0000"/>
                </a:solidFill>
              </a:rPr>
              <a:t>5.2</a:t>
            </a:r>
          </a:p>
          <a:p>
            <a:r>
              <a:rPr lang="es-CR" sz="2800" b="1" dirty="0" smtClean="0"/>
              <a:t>Honduras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4589" y="2499360"/>
            <a:ext cx="16750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>
                <a:solidFill>
                  <a:srgbClr val="FF0000"/>
                </a:solidFill>
              </a:rPr>
              <a:t>5.3</a:t>
            </a:r>
          </a:p>
          <a:p>
            <a:pPr algn="ctr"/>
            <a:r>
              <a:rPr lang="es-CR" sz="2800" b="1" dirty="0" smtClean="0"/>
              <a:t>Bolivia</a:t>
            </a:r>
          </a:p>
          <a:p>
            <a:pPr algn="ctr"/>
            <a:r>
              <a:rPr lang="es-CR" sz="2800" b="1" dirty="0" smtClean="0"/>
              <a:t>Honduras</a:t>
            </a:r>
          </a:p>
          <a:p>
            <a:pPr algn="ctr"/>
            <a:r>
              <a:rPr lang="es-CR" sz="2800" b="1" dirty="0" smtClean="0"/>
              <a:t>Nicaragua</a:t>
            </a:r>
          </a:p>
          <a:p>
            <a:pPr algn="ctr"/>
            <a:r>
              <a:rPr lang="es-CR" sz="2800" b="1" dirty="0" smtClean="0"/>
              <a:t>Paraguay</a:t>
            </a:r>
          </a:p>
          <a:p>
            <a:pPr algn="ctr"/>
            <a:r>
              <a:rPr lang="es-CR" sz="2800" b="1" dirty="0" smtClean="0"/>
              <a:t>Perú</a:t>
            </a:r>
          </a:p>
        </p:txBody>
      </p:sp>
    </p:spTree>
    <p:extLst>
      <p:ext uri="{BB962C8B-B14F-4D97-AF65-F5344CB8AC3E}">
        <p14:creationId xmlns:p14="http://schemas.microsoft.com/office/powerpoint/2010/main" val="37608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273" y="1219200"/>
            <a:ext cx="843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b="1" dirty="0" smtClean="0">
                <a:solidFill>
                  <a:srgbClr val="FF0000"/>
                </a:solidFill>
              </a:rPr>
              <a:t>Artículo 5.1 (Notificación de controles o inspecciones reforzadas)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323" y="215205"/>
            <a:ext cx="83426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5 del AFC: Controles o inspecciones reforzados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</p:txBody>
      </p:sp>
      <p:pic>
        <p:nvPicPr>
          <p:cNvPr id="57346" name="Picture 2" descr="D:\Users\Santana\Downloads\chart (2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9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4160" y="1290935"/>
            <a:ext cx="3199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b="1" dirty="0" smtClean="0">
                <a:solidFill>
                  <a:srgbClr val="FF0000"/>
                </a:solidFill>
              </a:rPr>
              <a:t>Artículo 5.2 (Retención)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323" y="215205"/>
            <a:ext cx="83426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5 del AFC: Controles o inspecciones reforzados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</p:txBody>
      </p:sp>
      <p:pic>
        <p:nvPicPr>
          <p:cNvPr id="58370" name="Picture 2" descr="D:\Users\Santana\Downloads\chart (2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4748" y="1214735"/>
            <a:ext cx="5283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b="1" dirty="0" smtClean="0">
                <a:solidFill>
                  <a:srgbClr val="FF0000"/>
                </a:solidFill>
              </a:rPr>
              <a:t>Artículo 5.3 (Procedimientos de prueba)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323" y="215205"/>
            <a:ext cx="83426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5 del AFC: Controles o inspecciones reforzados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</p:txBody>
      </p:sp>
      <p:pic>
        <p:nvPicPr>
          <p:cNvPr id="59394" name="Picture 2" descr="D:\Users\Santana\Downloads\chart (2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5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990</Words>
  <Application>Microsoft Office PowerPoint</Application>
  <PresentationFormat>On-screen Show (4:3)</PresentationFormat>
  <Paragraphs>170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roy.santana@wto.org</dc:creator>
  <cp:lastModifiedBy>Santana, Roy</cp:lastModifiedBy>
  <cp:revision>164</cp:revision>
  <cp:lastPrinted>2017-03-30T15:44:27Z</cp:lastPrinted>
  <dcterms:created xsi:type="dcterms:W3CDTF">2017-03-02T16:51:25Z</dcterms:created>
  <dcterms:modified xsi:type="dcterms:W3CDTF">2018-05-23T12:11:19Z</dcterms:modified>
</cp:coreProperties>
</file>